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0" r:id="rId9"/>
    <p:sldId id="269" r:id="rId10"/>
    <p:sldId id="270" r:id="rId11"/>
    <p:sldId id="271" r:id="rId12"/>
    <p:sldId id="261" r:id="rId13"/>
    <p:sldId id="266" r:id="rId14"/>
    <p:sldId id="268" r:id="rId15"/>
    <p:sldId id="267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8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38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2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25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26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7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2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17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76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2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87937-A275-4A31-A91A-F3AC3802CCDF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5BBA4-29D3-42A1-A49E-295C006B50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9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hannuota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搜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索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算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法入门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pPr algn="r"/>
            <a:r>
              <a:rPr lang="zh-CN" altLang="en-US" dirty="0" smtClean="0"/>
              <a:t>小北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4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en-US" altLang="zh-CN" dirty="0" smtClean="0"/>
              <a:t>1092</a:t>
            </a:r>
            <a:r>
              <a:rPr lang="zh-CN" altLang="en-US" dirty="0" smtClean="0"/>
              <a:t>虫食算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893" y="2218059"/>
            <a:ext cx="7308213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深度优先搜索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枚</a:t>
            </a:r>
            <a:r>
              <a:rPr lang="zh-CN" altLang="en-US" dirty="0" smtClean="0"/>
              <a:t>举每个字母可能的数字</a:t>
            </a:r>
            <a:endParaRPr lang="en-US" altLang="zh-CN" dirty="0" smtClean="0"/>
          </a:p>
          <a:p>
            <a:r>
              <a:rPr lang="zh-CN" altLang="en-US" dirty="0"/>
              <a:t>剪</a:t>
            </a:r>
            <a:r>
              <a:rPr lang="zh-CN" altLang="en-US" dirty="0" smtClean="0"/>
              <a:t>枝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pPr lvl="1"/>
            <a:r>
              <a:rPr lang="zh-CN" altLang="en-US" dirty="0" smtClean="0"/>
              <a:t>高位不能进位</a:t>
            </a:r>
            <a:endParaRPr lang="en-US" altLang="zh-CN" dirty="0" smtClean="0"/>
          </a:p>
          <a:p>
            <a:r>
              <a:rPr lang="zh-CN" altLang="en-US" dirty="0" smtClean="0"/>
              <a:t>剪枝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某一位的第三行和前两行之和相等或差</a:t>
            </a:r>
            <a:r>
              <a:rPr lang="en-US" altLang="zh-CN" dirty="0" smtClean="0"/>
              <a:t>1</a:t>
            </a:r>
            <a:r>
              <a:rPr lang="zh-CN" altLang="en-US" dirty="0" smtClean="0"/>
              <a:t>（进位）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757" y="2012280"/>
            <a:ext cx="1684166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1628503" y="1192728"/>
            <a:ext cx="8725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广度优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先搜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索又叫层次遍历</a:t>
            </a:r>
            <a:endParaRPr lang="en-US" altLang="zh-CN" sz="3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438400" y="3466011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949337" y="5090159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023360" y="2776469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6936377" y="5164182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5634445" y="4262844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734594" y="2989829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7868194" y="3810000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/>
          <p:cNvCxnSpPr>
            <a:stCxn id="60" idx="7"/>
            <a:endCxn id="62" idx="2"/>
          </p:cNvCxnSpPr>
          <p:nvPr/>
        </p:nvCxnSpPr>
        <p:spPr>
          <a:xfrm flipV="1">
            <a:off x="2876961" y="3033372"/>
            <a:ext cx="1146399" cy="50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0" idx="5"/>
            <a:endCxn id="61" idx="1"/>
          </p:cNvCxnSpPr>
          <p:nvPr/>
        </p:nvCxnSpPr>
        <p:spPr>
          <a:xfrm>
            <a:off x="2876961" y="3904572"/>
            <a:ext cx="1147621" cy="126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2" idx="6"/>
            <a:endCxn id="65" idx="2"/>
          </p:cNvCxnSpPr>
          <p:nvPr/>
        </p:nvCxnSpPr>
        <p:spPr>
          <a:xfrm>
            <a:off x="4537166" y="3033372"/>
            <a:ext cx="1197428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64" idx="1"/>
          </p:cNvCxnSpPr>
          <p:nvPr/>
        </p:nvCxnSpPr>
        <p:spPr>
          <a:xfrm>
            <a:off x="4537166" y="3066812"/>
            <a:ext cx="1172524" cy="127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65" idx="6"/>
            <a:endCxn id="66" idx="2"/>
          </p:cNvCxnSpPr>
          <p:nvPr/>
        </p:nvCxnSpPr>
        <p:spPr>
          <a:xfrm>
            <a:off x="6248400" y="3246732"/>
            <a:ext cx="1619794" cy="82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65" idx="4"/>
            <a:endCxn id="64" idx="0"/>
          </p:cNvCxnSpPr>
          <p:nvPr/>
        </p:nvCxnSpPr>
        <p:spPr>
          <a:xfrm flipH="1">
            <a:off x="5891348" y="3503635"/>
            <a:ext cx="100149" cy="75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1" idx="6"/>
            <a:endCxn id="64" idx="3"/>
          </p:cNvCxnSpPr>
          <p:nvPr/>
        </p:nvCxnSpPr>
        <p:spPr>
          <a:xfrm flipV="1">
            <a:off x="4463143" y="4701405"/>
            <a:ext cx="1246547" cy="64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64" idx="6"/>
            <a:endCxn id="63" idx="1"/>
          </p:cNvCxnSpPr>
          <p:nvPr/>
        </p:nvCxnSpPr>
        <p:spPr>
          <a:xfrm>
            <a:off x="6148251" y="4519747"/>
            <a:ext cx="863371" cy="71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3" idx="7"/>
            <a:endCxn id="66" idx="3"/>
          </p:cNvCxnSpPr>
          <p:nvPr/>
        </p:nvCxnSpPr>
        <p:spPr>
          <a:xfrm flipV="1">
            <a:off x="7374938" y="4248561"/>
            <a:ext cx="568501" cy="9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/>
          <p:cNvSpPr/>
          <p:nvPr/>
        </p:nvSpPr>
        <p:spPr>
          <a:xfrm>
            <a:off x="2437789" y="3460089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043910" y="2779601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5748878" y="2994619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7893252" y="3835778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629401" y="4258054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6933048" y="5178465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3909193" y="5127782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1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队列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队列是一种后进先出的数据结构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EF7127-C9E6-0C48-9460-D4321970D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01"/>
          <a:stretch/>
        </p:blipFill>
        <p:spPr>
          <a:xfrm>
            <a:off x="3189986" y="4704933"/>
            <a:ext cx="6195206" cy="13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队列</a:t>
            </a:r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1DB9252-6747-5C4F-BCFF-B76320FE5162}"/>
              </a:ext>
            </a:extLst>
          </p:cNvPr>
          <p:cNvSpPr/>
          <p:nvPr/>
        </p:nvSpPr>
        <p:spPr>
          <a:xfrm>
            <a:off x="6776801" y="2377007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E588E96-CE01-4843-B3C2-4A5726BC1AB9}"/>
              </a:ext>
            </a:extLst>
          </p:cNvPr>
          <p:cNvSpPr/>
          <p:nvPr/>
        </p:nvSpPr>
        <p:spPr>
          <a:xfrm>
            <a:off x="4127209" y="2362528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ED6F044B-BE46-6842-91BA-67C6FB804967}"/>
              </a:ext>
            </a:extLst>
          </p:cNvPr>
          <p:cNvSpPr/>
          <p:nvPr/>
        </p:nvSpPr>
        <p:spPr>
          <a:xfrm>
            <a:off x="6571061" y="3667835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470B0E4-E065-2744-A094-0F17465FAFDD}"/>
              </a:ext>
            </a:extLst>
          </p:cNvPr>
          <p:cNvSpPr/>
          <p:nvPr/>
        </p:nvSpPr>
        <p:spPr>
          <a:xfrm>
            <a:off x="7903916" y="3504768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30CF51C-5912-1C4F-9023-50315DB6C263}"/>
              </a:ext>
            </a:extLst>
          </p:cNvPr>
          <p:cNvSpPr/>
          <p:nvPr/>
        </p:nvSpPr>
        <p:spPr>
          <a:xfrm>
            <a:off x="5649686" y="2367864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42D7DB3-BA9D-6C45-B111-2DFE11A75FC3}"/>
              </a:ext>
            </a:extLst>
          </p:cNvPr>
          <p:cNvSpPr/>
          <p:nvPr/>
        </p:nvSpPr>
        <p:spPr>
          <a:xfrm>
            <a:off x="7903916" y="6006413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87FE3EE8-C40C-8440-84B1-A69875FCB508}"/>
              </a:ext>
            </a:extLst>
          </p:cNvPr>
          <p:cNvSpPr/>
          <p:nvPr/>
        </p:nvSpPr>
        <p:spPr>
          <a:xfrm>
            <a:off x="7903916" y="4616528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5F830696-F493-324E-80F9-4526C9362DFA}"/>
              </a:ext>
            </a:extLst>
          </p:cNvPr>
          <p:cNvSpPr/>
          <p:nvPr/>
        </p:nvSpPr>
        <p:spPr>
          <a:xfrm>
            <a:off x="7188281" y="3086429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5571D3D-7EC5-034D-8298-AA6E901EC953}"/>
              </a:ext>
            </a:extLst>
          </p:cNvPr>
          <p:cNvSpPr/>
          <p:nvPr/>
        </p:nvSpPr>
        <p:spPr>
          <a:xfrm>
            <a:off x="5802731" y="4356686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8247C3DD-6441-EB41-B383-DD8C6DC891DB}"/>
              </a:ext>
            </a:extLst>
          </p:cNvPr>
          <p:cNvSpPr/>
          <p:nvPr/>
        </p:nvSpPr>
        <p:spPr>
          <a:xfrm>
            <a:off x="7903916" y="2393008"/>
            <a:ext cx="596411" cy="59641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cxnSp>
        <p:nvCxnSpPr>
          <p:cNvPr id="51" name="直线箭头连接符 12">
            <a:extLst>
              <a:ext uri="{FF2B5EF4-FFF2-40B4-BE49-F238E27FC236}">
                <a16:creationId xmlns:a16="http://schemas.microsoft.com/office/drawing/2014/main" id="{988D1089-3336-0E4A-9ACB-C97914BB1AF5}"/>
              </a:ext>
            </a:extLst>
          </p:cNvPr>
          <p:cNvCxnSpPr>
            <a:stCxn id="42" idx="6"/>
            <a:endCxn id="45" idx="2"/>
          </p:cNvCxnSpPr>
          <p:nvPr/>
        </p:nvCxnSpPr>
        <p:spPr>
          <a:xfrm>
            <a:off x="4723620" y="2660734"/>
            <a:ext cx="926066" cy="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14">
            <a:extLst>
              <a:ext uri="{FF2B5EF4-FFF2-40B4-BE49-F238E27FC236}">
                <a16:creationId xmlns:a16="http://schemas.microsoft.com/office/drawing/2014/main" id="{C5F243E2-19CF-2845-BA0D-CE5A6291A324}"/>
              </a:ext>
            </a:extLst>
          </p:cNvPr>
          <p:cNvCxnSpPr>
            <a:stCxn id="45" idx="6"/>
            <a:endCxn id="41" idx="2"/>
          </p:cNvCxnSpPr>
          <p:nvPr/>
        </p:nvCxnSpPr>
        <p:spPr>
          <a:xfrm>
            <a:off x="6246097" y="2666070"/>
            <a:ext cx="530704" cy="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16">
            <a:extLst>
              <a:ext uri="{FF2B5EF4-FFF2-40B4-BE49-F238E27FC236}">
                <a16:creationId xmlns:a16="http://schemas.microsoft.com/office/drawing/2014/main" id="{02BE2962-A33B-3946-8CED-48CB5E4A4767}"/>
              </a:ext>
            </a:extLst>
          </p:cNvPr>
          <p:cNvCxnSpPr>
            <a:stCxn id="41" idx="6"/>
            <a:endCxn id="50" idx="2"/>
          </p:cNvCxnSpPr>
          <p:nvPr/>
        </p:nvCxnSpPr>
        <p:spPr>
          <a:xfrm>
            <a:off x="7373212" y="2675213"/>
            <a:ext cx="530704" cy="1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18">
            <a:extLst>
              <a:ext uri="{FF2B5EF4-FFF2-40B4-BE49-F238E27FC236}">
                <a16:creationId xmlns:a16="http://schemas.microsoft.com/office/drawing/2014/main" id="{05111577-1B84-944B-ABF0-369A1FD1F256}"/>
              </a:ext>
            </a:extLst>
          </p:cNvPr>
          <p:cNvCxnSpPr>
            <a:cxnSpLocks/>
            <a:stCxn id="49" idx="7"/>
            <a:endCxn id="43" idx="3"/>
          </p:cNvCxnSpPr>
          <p:nvPr/>
        </p:nvCxnSpPr>
        <p:spPr>
          <a:xfrm flipV="1">
            <a:off x="6311800" y="4176904"/>
            <a:ext cx="346603" cy="26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21">
            <a:extLst>
              <a:ext uri="{FF2B5EF4-FFF2-40B4-BE49-F238E27FC236}">
                <a16:creationId xmlns:a16="http://schemas.microsoft.com/office/drawing/2014/main" id="{6EA9D454-AA7A-844F-80A7-9186EEC5C0A6}"/>
              </a:ext>
            </a:extLst>
          </p:cNvPr>
          <p:cNvCxnSpPr>
            <a:cxnSpLocks/>
            <a:stCxn id="43" idx="7"/>
            <a:endCxn id="48" idx="3"/>
          </p:cNvCxnSpPr>
          <p:nvPr/>
        </p:nvCxnSpPr>
        <p:spPr>
          <a:xfrm flipV="1">
            <a:off x="7080130" y="3595498"/>
            <a:ext cx="195493" cy="159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24">
            <a:extLst>
              <a:ext uri="{FF2B5EF4-FFF2-40B4-BE49-F238E27FC236}">
                <a16:creationId xmlns:a16="http://schemas.microsoft.com/office/drawing/2014/main" id="{2F57C837-56D9-F14C-8052-6F035168F83A}"/>
              </a:ext>
            </a:extLst>
          </p:cNvPr>
          <p:cNvCxnSpPr>
            <a:cxnSpLocks/>
            <a:stCxn id="48" idx="7"/>
            <a:endCxn id="50" idx="3"/>
          </p:cNvCxnSpPr>
          <p:nvPr/>
        </p:nvCxnSpPr>
        <p:spPr>
          <a:xfrm flipV="1">
            <a:off x="7697350" y="2902077"/>
            <a:ext cx="293908" cy="27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30">
            <a:extLst>
              <a:ext uri="{FF2B5EF4-FFF2-40B4-BE49-F238E27FC236}">
                <a16:creationId xmlns:a16="http://schemas.microsoft.com/office/drawing/2014/main" id="{10598A65-30B7-D44B-882D-2139DD81B63F}"/>
              </a:ext>
            </a:extLst>
          </p:cNvPr>
          <p:cNvCxnSpPr>
            <a:stCxn id="44" idx="0"/>
            <a:endCxn id="50" idx="4"/>
          </p:cNvCxnSpPr>
          <p:nvPr/>
        </p:nvCxnSpPr>
        <p:spPr>
          <a:xfrm flipV="1">
            <a:off x="8202122" y="2989419"/>
            <a:ext cx="0" cy="515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32">
            <a:extLst>
              <a:ext uri="{FF2B5EF4-FFF2-40B4-BE49-F238E27FC236}">
                <a16:creationId xmlns:a16="http://schemas.microsoft.com/office/drawing/2014/main" id="{666D8C05-765A-494A-B8DE-49B0F8E0C4DD}"/>
              </a:ext>
            </a:extLst>
          </p:cNvPr>
          <p:cNvCxnSpPr>
            <a:stCxn id="47" idx="0"/>
            <a:endCxn id="44" idx="4"/>
          </p:cNvCxnSpPr>
          <p:nvPr/>
        </p:nvCxnSpPr>
        <p:spPr>
          <a:xfrm flipV="1">
            <a:off x="8202122" y="4101179"/>
            <a:ext cx="0" cy="515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34">
            <a:extLst>
              <a:ext uri="{FF2B5EF4-FFF2-40B4-BE49-F238E27FC236}">
                <a16:creationId xmlns:a16="http://schemas.microsoft.com/office/drawing/2014/main" id="{E5EEE2C6-8AFD-2346-A903-C8E240722DF5}"/>
              </a:ext>
            </a:extLst>
          </p:cNvPr>
          <p:cNvCxnSpPr>
            <a:stCxn id="46" idx="0"/>
            <a:endCxn id="47" idx="4"/>
          </p:cNvCxnSpPr>
          <p:nvPr/>
        </p:nvCxnSpPr>
        <p:spPr>
          <a:xfrm flipV="1">
            <a:off x="8202122" y="5212939"/>
            <a:ext cx="0" cy="79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>
            <a:extLst>
              <a:ext uri="{FF2B5EF4-FFF2-40B4-BE49-F238E27FC236}">
                <a16:creationId xmlns:a16="http://schemas.microsoft.com/office/drawing/2014/main" id="{1136D1EA-88A7-5C4D-8BFC-BD22D4D98126}"/>
              </a:ext>
            </a:extLst>
          </p:cNvPr>
          <p:cNvSpPr/>
          <p:nvPr/>
        </p:nvSpPr>
        <p:spPr>
          <a:xfrm>
            <a:off x="4113955" y="5993159"/>
            <a:ext cx="609665" cy="60966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61" name="直线箭头连接符 37">
            <a:extLst>
              <a:ext uri="{FF2B5EF4-FFF2-40B4-BE49-F238E27FC236}">
                <a16:creationId xmlns:a16="http://schemas.microsoft.com/office/drawing/2014/main" id="{025588CC-9C91-2346-8DFE-8C11C88F918E}"/>
              </a:ext>
            </a:extLst>
          </p:cNvPr>
          <p:cNvCxnSpPr>
            <a:stCxn id="60" idx="0"/>
            <a:endCxn id="42" idx="4"/>
          </p:cNvCxnSpPr>
          <p:nvPr/>
        </p:nvCxnSpPr>
        <p:spPr>
          <a:xfrm flipV="1">
            <a:off x="4418788" y="2958939"/>
            <a:ext cx="6627" cy="303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39">
            <a:extLst>
              <a:ext uri="{FF2B5EF4-FFF2-40B4-BE49-F238E27FC236}">
                <a16:creationId xmlns:a16="http://schemas.microsoft.com/office/drawing/2014/main" id="{22E787A0-06BF-2E4A-9341-03C71D8790CA}"/>
              </a:ext>
            </a:extLst>
          </p:cNvPr>
          <p:cNvCxnSpPr>
            <a:stCxn id="60" idx="7"/>
            <a:endCxn id="49" idx="3"/>
          </p:cNvCxnSpPr>
          <p:nvPr/>
        </p:nvCxnSpPr>
        <p:spPr>
          <a:xfrm flipV="1">
            <a:off x="4634337" y="4865755"/>
            <a:ext cx="1255736" cy="121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41">
            <a:extLst>
              <a:ext uri="{FF2B5EF4-FFF2-40B4-BE49-F238E27FC236}">
                <a16:creationId xmlns:a16="http://schemas.microsoft.com/office/drawing/2014/main" id="{E1E731A3-9171-AD42-A89D-ED5F0726CB32}"/>
              </a:ext>
            </a:extLst>
          </p:cNvPr>
          <p:cNvCxnSpPr>
            <a:stCxn id="60" idx="6"/>
            <a:endCxn id="46" idx="2"/>
          </p:cNvCxnSpPr>
          <p:nvPr/>
        </p:nvCxnSpPr>
        <p:spPr>
          <a:xfrm>
            <a:off x="4723620" y="6297992"/>
            <a:ext cx="3180296" cy="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9AFD9846-FE96-FC48-BB27-A399DA0D3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40896"/>
              </p:ext>
            </p:extLst>
          </p:nvPr>
        </p:nvGraphicFramePr>
        <p:xfrm>
          <a:off x="3013166" y="1397000"/>
          <a:ext cx="6096002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4015697980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40755467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408008631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50923836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734171591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53059840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412346105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895909836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412587338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4375058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4252452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406979"/>
                  </a:ext>
                </a:extLst>
              </a:tr>
            </a:tbl>
          </a:graphicData>
        </a:graphic>
      </p:graphicFrame>
      <p:sp>
        <p:nvSpPr>
          <p:cNvPr id="65" name="矩形 64">
            <a:extLst>
              <a:ext uri="{FF2B5EF4-FFF2-40B4-BE49-F238E27FC236}">
                <a16:creationId xmlns:a16="http://schemas.microsoft.com/office/drawing/2014/main" id="{A8627785-2924-DC48-AC88-ED7DFB86F33E}"/>
              </a:ext>
            </a:extLst>
          </p:cNvPr>
          <p:cNvSpPr/>
          <p:nvPr/>
        </p:nvSpPr>
        <p:spPr>
          <a:xfrm>
            <a:off x="3052632" y="1429538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5BA2D44-CBB0-F24B-BE81-7A60B62AB43B}"/>
              </a:ext>
            </a:extLst>
          </p:cNvPr>
          <p:cNvSpPr/>
          <p:nvPr/>
        </p:nvSpPr>
        <p:spPr>
          <a:xfrm>
            <a:off x="3600594" y="1429538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B4267FD-91A2-A44D-B17F-468FB969A28B}"/>
              </a:ext>
            </a:extLst>
          </p:cNvPr>
          <p:cNvSpPr/>
          <p:nvPr/>
        </p:nvSpPr>
        <p:spPr>
          <a:xfrm>
            <a:off x="4158731" y="1429538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C5F4CD1-454F-EA44-9859-BA0F88AAED2E}"/>
              </a:ext>
            </a:extLst>
          </p:cNvPr>
          <p:cNvSpPr/>
          <p:nvPr/>
        </p:nvSpPr>
        <p:spPr>
          <a:xfrm>
            <a:off x="4716868" y="1429979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A36ADFC-29FA-5A43-BB26-A8F3CF15D4B2}"/>
              </a:ext>
            </a:extLst>
          </p:cNvPr>
          <p:cNvSpPr/>
          <p:nvPr/>
        </p:nvSpPr>
        <p:spPr>
          <a:xfrm>
            <a:off x="5262205" y="1436703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EB47A2F-3B0F-EE47-A33A-412640397016}"/>
              </a:ext>
            </a:extLst>
          </p:cNvPr>
          <p:cNvSpPr/>
          <p:nvPr/>
        </p:nvSpPr>
        <p:spPr>
          <a:xfrm>
            <a:off x="5836194" y="1429538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687A653-611D-A140-B9A2-70A3643484DD}"/>
              </a:ext>
            </a:extLst>
          </p:cNvPr>
          <p:cNvSpPr/>
          <p:nvPr/>
        </p:nvSpPr>
        <p:spPr>
          <a:xfrm>
            <a:off x="6376007" y="1430877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7CAB1DB-058C-A64B-83A5-142298773F01}"/>
              </a:ext>
            </a:extLst>
          </p:cNvPr>
          <p:cNvSpPr/>
          <p:nvPr/>
        </p:nvSpPr>
        <p:spPr>
          <a:xfrm>
            <a:off x="6929669" y="1427430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8784ED0-99D7-1E46-8F9D-B4639781F9D1}"/>
              </a:ext>
            </a:extLst>
          </p:cNvPr>
          <p:cNvSpPr/>
          <p:nvPr/>
        </p:nvSpPr>
        <p:spPr>
          <a:xfrm>
            <a:off x="7488408" y="1429538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AAFD079-1D20-264E-B0CC-B83BF509E4F3}"/>
              </a:ext>
            </a:extLst>
          </p:cNvPr>
          <p:cNvSpPr/>
          <p:nvPr/>
        </p:nvSpPr>
        <p:spPr>
          <a:xfrm>
            <a:off x="8042070" y="1427430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DB7BB8-F01B-4340-A980-A149E939CF86}"/>
              </a:ext>
            </a:extLst>
          </p:cNvPr>
          <p:cNvSpPr/>
          <p:nvPr/>
        </p:nvSpPr>
        <p:spPr>
          <a:xfrm>
            <a:off x="8588808" y="1427430"/>
            <a:ext cx="475606" cy="292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58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1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0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65" grpId="0" animBg="1"/>
      <p:bldP spid="65" grpId="1" animBg="1"/>
      <p:bldP spid="66" grpId="0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队列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284967-B1EC-1E4A-8D4A-FF7E559F2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131" y="1465553"/>
            <a:ext cx="8673738" cy="50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填涂颜</a:t>
            </a:r>
            <a:r>
              <a:rPr lang="zh-CN" altLang="en-US" dirty="0" smtClean="0"/>
              <a:t>色</a:t>
            </a:r>
            <a:r>
              <a:rPr lang="en-US" altLang="zh-CN" dirty="0" smtClean="0"/>
              <a:t>P1162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926106-C152-2B4C-8AF6-8AC6186E4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587" y="1962944"/>
            <a:ext cx="73628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填涂颜</a:t>
            </a:r>
            <a:r>
              <a:rPr lang="zh-CN" altLang="en-US" dirty="0" smtClean="0"/>
              <a:t>色</a:t>
            </a:r>
            <a:r>
              <a:rPr lang="en-US" altLang="zh-CN" dirty="0" smtClean="0"/>
              <a:t>P1162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写代码之前，先想好算法的过程：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/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什么来存格点？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/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什么来存地图？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/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扩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展的方式是什么？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/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怎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么标记访问过的点？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/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怎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么判断在框内外？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/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何染色？</a:t>
            </a:r>
          </a:p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16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填涂颜</a:t>
            </a:r>
            <a:r>
              <a:rPr lang="zh-CN" altLang="en-US" dirty="0" smtClean="0"/>
              <a:t>色</a:t>
            </a:r>
            <a:r>
              <a:rPr lang="en-US" altLang="zh-CN" dirty="0" smtClean="0"/>
              <a:t>P1162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Point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结构体来存点</a:t>
            </a:r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二维数组来存图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177C2A-D2F3-9D4C-A367-B4046C96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2274704"/>
            <a:ext cx="9144000" cy="25393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DAEB51-6693-0A4C-AFEF-482DBFA6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5569654"/>
            <a:ext cx="9144000" cy="12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填涂颜色</a:t>
            </a:r>
            <a:r>
              <a:rPr lang="en-US" altLang="zh-CN" dirty="0"/>
              <a:t>P1162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F5B104-4041-2743-8046-24423055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362" y="1825625"/>
            <a:ext cx="103592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D06DB9-AE6A-C84F-BC19-EBB67ABA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403" y="391197"/>
            <a:ext cx="4581580" cy="45815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9399F9-CEF2-EF44-816B-1ECFB7FAA424}"/>
              </a:ext>
            </a:extLst>
          </p:cNvPr>
          <p:cNvSpPr txBox="1"/>
          <p:nvPr/>
        </p:nvSpPr>
        <p:spPr>
          <a:xfrm>
            <a:off x="3054966" y="5431535"/>
            <a:ext cx="7306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DFS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：一路推到基地！</a:t>
            </a:r>
            <a:endParaRPr kumimoji="1"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kumimoji="1"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BFS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：先推外塔，再推中塔，再推高地，最后基地！</a:t>
            </a:r>
          </a:p>
        </p:txBody>
      </p:sp>
    </p:spTree>
    <p:extLst>
      <p:ext uri="{BB962C8B-B14F-4D97-AF65-F5344CB8AC3E}">
        <p14:creationId xmlns:p14="http://schemas.microsoft.com/office/powerpoint/2010/main" val="40533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填涂颜色</a:t>
            </a:r>
            <a:r>
              <a:rPr lang="en-US" altLang="zh-CN" dirty="0"/>
              <a:t>P1162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D2D347E-95D4-934E-8ED4-98D221820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520" y="159666"/>
            <a:ext cx="5921828" cy="66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P1443</a:t>
            </a:r>
            <a:r>
              <a:rPr lang="zh-CN" altLang="en-US" dirty="0" smtClean="0"/>
              <a:t>马的遍历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79341E-F455-E34D-9695-7B74C8D81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425" y="1825625"/>
            <a:ext cx="70971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P1443</a:t>
            </a:r>
            <a:r>
              <a:rPr lang="zh-CN" altLang="en-US" dirty="0"/>
              <a:t>马的遍历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</a:t>
            </a:r>
            <a:r>
              <a:rPr lang="zh-CN" altLang="en-US" dirty="0" smtClean="0"/>
              <a:t>考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怎么表示马的走法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怎么计算步数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怎么保证步数最小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950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28503" y="1192728"/>
            <a:ext cx="8725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深度优先搜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索又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叫搜索回溯法</a:t>
            </a:r>
            <a:endParaRPr lang="en-US" altLang="zh-CN" sz="3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3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438400" y="3466011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949337" y="5090159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023360" y="2776469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936377" y="5164182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634445" y="4262844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34594" y="2989829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868194" y="3810000"/>
            <a:ext cx="513806" cy="513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2" idx="7"/>
            <a:endCxn id="6" idx="2"/>
          </p:cNvCxnSpPr>
          <p:nvPr/>
        </p:nvCxnSpPr>
        <p:spPr>
          <a:xfrm flipV="1">
            <a:off x="2876961" y="3033372"/>
            <a:ext cx="1146399" cy="50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2" idx="5"/>
            <a:endCxn id="4" idx="1"/>
          </p:cNvCxnSpPr>
          <p:nvPr/>
        </p:nvCxnSpPr>
        <p:spPr>
          <a:xfrm>
            <a:off x="2876961" y="3904572"/>
            <a:ext cx="1147621" cy="126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6"/>
            <a:endCxn id="9" idx="2"/>
          </p:cNvCxnSpPr>
          <p:nvPr/>
        </p:nvCxnSpPr>
        <p:spPr>
          <a:xfrm>
            <a:off x="4537166" y="3033372"/>
            <a:ext cx="1197428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8" idx="1"/>
          </p:cNvCxnSpPr>
          <p:nvPr/>
        </p:nvCxnSpPr>
        <p:spPr>
          <a:xfrm>
            <a:off x="4537166" y="3066812"/>
            <a:ext cx="1172524" cy="127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6"/>
            <a:endCxn id="10" idx="2"/>
          </p:cNvCxnSpPr>
          <p:nvPr/>
        </p:nvCxnSpPr>
        <p:spPr>
          <a:xfrm>
            <a:off x="6248400" y="3246732"/>
            <a:ext cx="1619794" cy="82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4"/>
            <a:endCxn id="8" idx="0"/>
          </p:cNvCxnSpPr>
          <p:nvPr/>
        </p:nvCxnSpPr>
        <p:spPr>
          <a:xfrm flipH="1">
            <a:off x="5891348" y="3503635"/>
            <a:ext cx="100149" cy="75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4" idx="6"/>
            <a:endCxn id="8" idx="3"/>
          </p:cNvCxnSpPr>
          <p:nvPr/>
        </p:nvCxnSpPr>
        <p:spPr>
          <a:xfrm flipV="1">
            <a:off x="4463143" y="4701405"/>
            <a:ext cx="1246547" cy="64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6"/>
            <a:endCxn id="7" idx="1"/>
          </p:cNvCxnSpPr>
          <p:nvPr/>
        </p:nvCxnSpPr>
        <p:spPr>
          <a:xfrm>
            <a:off x="6148251" y="4519747"/>
            <a:ext cx="863371" cy="71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7" idx="7"/>
            <a:endCxn id="10" idx="3"/>
          </p:cNvCxnSpPr>
          <p:nvPr/>
        </p:nvCxnSpPr>
        <p:spPr>
          <a:xfrm flipV="1">
            <a:off x="7374938" y="4248561"/>
            <a:ext cx="568501" cy="9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2437789" y="3460089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043910" y="2779601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748878" y="2994619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893252" y="3835778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629401" y="4258054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933048" y="5178465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909193" y="5127782"/>
            <a:ext cx="513806" cy="5138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8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</a:t>
            </a:r>
            <a:r>
              <a:rPr lang="zh-CN" altLang="en-US" dirty="0" smtClean="0"/>
              <a:t>度优先搜索的实现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递归！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个过程或者函数中调用自身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从前有座</a:t>
            </a:r>
            <a:r>
              <a:rPr lang="zh-CN" altLang="en-US" dirty="0" smtClean="0"/>
              <a:t>山，山里有座庙，庙里有个老和尚，在给小和尚讲故事。讲的什么呢？</a:t>
            </a:r>
            <a:r>
              <a:rPr lang="zh-CN" altLang="en-US" dirty="0"/>
              <a:t>从</a:t>
            </a:r>
            <a:r>
              <a:rPr lang="zh-CN" altLang="en-US" dirty="0" smtClean="0"/>
              <a:t>前有座山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157492-D454-4974-A178-283BBA16B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7" b="-1157"/>
          <a:stretch/>
        </p:blipFill>
        <p:spPr>
          <a:xfrm>
            <a:off x="8995955" y="4350801"/>
            <a:ext cx="2357846" cy="20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汉诺塔问题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http://www.hannuota.cn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r>
              <a:rPr lang="zh-CN" altLang="en-US" dirty="0" smtClean="0"/>
              <a:t>三个柱子，从大到小放置圆盘，从</a:t>
            </a:r>
            <a:r>
              <a:rPr lang="en-US" altLang="zh-CN" dirty="0" smtClean="0"/>
              <a:t>A</a:t>
            </a:r>
            <a:r>
              <a:rPr lang="zh-CN" altLang="en-US" dirty="0" smtClean="0"/>
              <a:t>移动到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157492-D454-4974-A178-283BBA16B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7" b="-1157"/>
          <a:stretch/>
        </p:blipFill>
        <p:spPr>
          <a:xfrm>
            <a:off x="8995955" y="4350801"/>
            <a:ext cx="2357846" cy="2029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34" y="3111500"/>
            <a:ext cx="6076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栈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F5D66BA-4EAE-42E0-B63A-69093EB21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2689" y="1690688"/>
            <a:ext cx="4501111" cy="4351338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838200" y="1825625"/>
            <a:ext cx="6111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栈是一种先进先出的数据结构，可以用来抽象表示递归的过程。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DFS</a:t>
            </a:r>
            <a:r>
              <a:rPr lang="zh-CN" altLang="en-US" dirty="0" smtClean="0"/>
              <a:t>不需要显式地用栈来实现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55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P1219</a:t>
            </a:r>
            <a:r>
              <a:rPr lang="zh-CN" altLang="en-US" dirty="0" smtClean="0"/>
              <a:t>八皇后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59E4629-8831-43F8-8989-9418EEA95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4423" y="1403813"/>
            <a:ext cx="5643154" cy="519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9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923109" y="1889414"/>
                <a:ext cx="713232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这</a:t>
                </a: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题看上去是一个二维的棋盘问题，搜索空间大概有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这么多种。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事实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上，利用题目中的限制，我们很容易想到吧原问题变成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维的问题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即枚举每一行的皇后放置位置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事实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上这就是一个枚举排列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！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怎们判断斜行互不攻击？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注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意斜行上点的坐标的性质</a:t>
                </a:r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 err="1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x+y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=c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 </a:t>
                </a:r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x-y=c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进一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步剪枝！</a:t>
                </a: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09" y="1889414"/>
                <a:ext cx="7132320" cy="5262979"/>
              </a:xfrm>
              <a:prstGeom prst="rect">
                <a:avLst/>
              </a:prstGeom>
              <a:blipFill>
                <a:blip r:embed="rId2"/>
                <a:stretch>
                  <a:fillRect l="-1111" t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timgsa.baidu.com/timg?image&amp;quality=80&amp;size=b9999_10000&amp;sec=1543640658768&amp;di=a112726acd6874b34104ad296e2cc7f7&amp;imgtype=0&amp;src=http%3A%2F%2Fpic.baike.soso.com%2Fp%2F20140702%2F20140702135646-2953330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180" y="2861852"/>
            <a:ext cx="376237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P1219</a:t>
            </a:r>
            <a:r>
              <a:rPr lang="zh-CN" altLang="en-US" sz="4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八皇后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4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深度优先搜索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既然每一行都要放皇后，不妨一行一行考虑</a:t>
            </a:r>
            <a:endParaRPr lang="en-US" altLang="zh-CN" smtClean="0"/>
          </a:p>
          <a:p>
            <a:r>
              <a:rPr lang="zh-CN" altLang="en-US" smtClean="0"/>
              <a:t>我们设</a:t>
            </a:r>
            <a:r>
              <a:rPr lang="en-US" altLang="zh-CN" smtClean="0"/>
              <a:t>p[i]</a:t>
            </a:r>
            <a:r>
              <a:rPr lang="zh-CN" altLang="en-US" smtClean="0"/>
              <a:t>表示第</a:t>
            </a:r>
            <a:r>
              <a:rPr lang="en-US" altLang="zh-CN" smtClean="0"/>
              <a:t>i</a:t>
            </a:r>
            <a:r>
              <a:rPr lang="zh-CN" altLang="en-US" smtClean="0"/>
              <a:t>行的皇后放在第几列，</a:t>
            </a:r>
            <a:r>
              <a:rPr lang="en-US" altLang="zh-CN" smtClean="0"/>
              <a:t>h</a:t>
            </a:r>
            <a:r>
              <a:rPr lang="zh-CN" altLang="en-US" smtClean="0"/>
              <a:t>表示某列是否放置，</a:t>
            </a:r>
            <a:r>
              <a:rPr lang="en-US" altLang="zh-CN" smtClean="0"/>
              <a:t>x</a:t>
            </a:r>
            <a:r>
              <a:rPr lang="zh-CN" altLang="en-US" smtClean="0"/>
              <a:t>表示正斜行是否放置，</a:t>
            </a:r>
            <a:r>
              <a:rPr lang="en-US" altLang="zh-CN" smtClean="0"/>
              <a:t>y</a:t>
            </a:r>
            <a:r>
              <a:rPr lang="zh-CN" altLang="en-US" smtClean="0"/>
              <a:t>表示负斜行是否放置</a:t>
            </a:r>
            <a:endParaRPr lang="en-US" altLang="zh-CN" smtClean="0"/>
          </a:p>
          <a:p>
            <a:r>
              <a:rPr lang="zh-CN" altLang="en-US" smtClean="0"/>
              <a:t>那么需要满足什么条件呢？</a:t>
            </a:r>
            <a:endParaRPr lang="en-US" altLang="zh-CN" smtClean="0"/>
          </a:p>
          <a:p>
            <a:pPr lvl="1"/>
            <a:r>
              <a:rPr lang="en-US" altLang="zh-CN" smtClean="0"/>
              <a:t>1. h[p[i]]=0</a:t>
            </a:r>
          </a:p>
          <a:p>
            <a:pPr lvl="1"/>
            <a:r>
              <a:rPr lang="en-US" altLang="zh-CN" smtClean="0"/>
              <a:t>2. x[i+p[i]]=0</a:t>
            </a:r>
          </a:p>
          <a:p>
            <a:pPr lvl="1"/>
            <a:r>
              <a:rPr lang="en-US" altLang="zh-CN" smtClean="0"/>
              <a:t>3. y[i-p[i]+n]=0</a:t>
            </a:r>
          </a:p>
          <a:p>
            <a:r>
              <a:rPr lang="zh-CN" altLang="en-US" smtClean="0"/>
              <a:t>这样便可以提前剪枝掉不满足条件的放置方案。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664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593</Words>
  <Application>Microsoft Office PowerPoint</Application>
  <PresentationFormat>宽屏</PresentationFormat>
  <Paragraphs>106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宋体</vt:lpstr>
      <vt:lpstr>Arial</vt:lpstr>
      <vt:lpstr>Cambria Math</vt:lpstr>
      <vt:lpstr>Office 主题​​</vt:lpstr>
      <vt:lpstr>搜索算法入门</vt:lpstr>
      <vt:lpstr>PowerPoint 演示文稿</vt:lpstr>
      <vt:lpstr>PowerPoint 演示文稿</vt:lpstr>
      <vt:lpstr>深度优先搜索的实现</vt:lpstr>
      <vt:lpstr>汉诺塔问题</vt:lpstr>
      <vt:lpstr>栈</vt:lpstr>
      <vt:lpstr>P1219八皇后</vt:lpstr>
      <vt:lpstr>PowerPoint 演示文稿</vt:lpstr>
      <vt:lpstr>PowerPoint 演示文稿</vt:lpstr>
      <vt:lpstr>P1092虫食算</vt:lpstr>
      <vt:lpstr>深度优先搜索</vt:lpstr>
      <vt:lpstr>PowerPoint 演示文稿</vt:lpstr>
      <vt:lpstr>队列</vt:lpstr>
      <vt:lpstr>队列</vt:lpstr>
      <vt:lpstr>队列</vt:lpstr>
      <vt:lpstr>填涂颜色P1162</vt:lpstr>
      <vt:lpstr>填涂颜色P1162</vt:lpstr>
      <vt:lpstr>填涂颜色P1162</vt:lpstr>
      <vt:lpstr>填涂颜色P1162</vt:lpstr>
      <vt:lpstr>填涂颜色P1162</vt:lpstr>
      <vt:lpstr>P1443马的遍历</vt:lpstr>
      <vt:lpstr>P1443马的遍历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搜索问题</dc:title>
  <dc:creator>Ziqi Qu</dc:creator>
  <cp:lastModifiedBy>Ziqi Qu</cp:lastModifiedBy>
  <cp:revision>20</cp:revision>
  <dcterms:created xsi:type="dcterms:W3CDTF">2018-12-01T02:00:24Z</dcterms:created>
  <dcterms:modified xsi:type="dcterms:W3CDTF">2020-12-04T09:05:07Z</dcterms:modified>
</cp:coreProperties>
</file>